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76" autoAdjust="0"/>
  </p:normalViewPr>
  <p:slideViewPr>
    <p:cSldViewPr snapToGrid="0">
      <p:cViewPr varScale="1">
        <p:scale>
          <a:sx n="66" d="100"/>
          <a:sy n="66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1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9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7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8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5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2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5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D27B-2E1E-4D34-ABAF-944B215C6B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0F17-9E08-4C05-AC64-2B390E05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062" y="209005"/>
            <a:ext cx="7415348" cy="444138"/>
          </a:xfrm>
        </p:spPr>
        <p:txBody>
          <a:bodyPr>
            <a:normAutofit fontScale="90000"/>
          </a:bodyPr>
          <a:lstStyle/>
          <a:p>
            <a:r>
              <a:rPr lang="vi-VN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HƯỚNG DẪN SỬ DỤNG PHƯƠNG THỨC THANH TOÁN OUT OF BAND (OOB)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884" y="653143"/>
            <a:ext cx="256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I</a:t>
            </a:r>
            <a:r>
              <a:rPr lang="vi-VN" b="1" dirty="0" smtClean="0"/>
              <a:t>/ Đối với điện thoại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292" y="5139148"/>
            <a:ext cx="207046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1: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Qúy khách lựa chọn sản phẩm cần thanh toán bằng thẻ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quốc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tế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phát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hành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bởi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VPBank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tại ứng dụng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1774" y="5139148"/>
            <a:ext cx="2050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2: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Chọn phương thức xác thực </a:t>
            </a:r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Band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2663" y="5139148"/>
            <a:ext cx="2478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3:</a:t>
            </a:r>
            <a:r>
              <a:rPr lang="vi-VN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Khách hàng nhận được thông báo từ VPBank NEO về hãy bấm vào thông báo để xác thực giao dịch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672" y="1525969"/>
            <a:ext cx="1743075" cy="34671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59" y="1495795"/>
            <a:ext cx="1773711" cy="3497273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4"/>
          <a:stretch/>
        </p:blipFill>
        <p:spPr>
          <a:xfrm>
            <a:off x="6806144" y="1525969"/>
            <a:ext cx="1741671" cy="34671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28"/>
          <a:stretch/>
        </p:blipFill>
        <p:spPr>
          <a:xfrm>
            <a:off x="9518076" y="1495796"/>
            <a:ext cx="1844095" cy="3497273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" name="Rectangle 28"/>
          <p:cNvSpPr/>
          <p:nvPr/>
        </p:nvSpPr>
        <p:spPr>
          <a:xfrm>
            <a:off x="9303657" y="5139148"/>
            <a:ext cx="25254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4:  </a:t>
            </a:r>
            <a:r>
              <a:rPr lang="vi-VN" sz="1400" dirty="0">
                <a:latin typeface="Calibri" panose="020F0502020204030204" pitchFamily="34" charset="0"/>
                <a:cs typeface="Calibri" panose="020F0502020204030204" pitchFamily="34" charset="0"/>
              </a:rPr>
              <a:t>Sau khi khách hàng  vào thông báo, màn hình sẽ dẫn đến màn hình chính của app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VPBank </a:t>
            </a:r>
            <a:r>
              <a:rPr lang="vi-VN" sz="1400" dirty="0">
                <a:latin typeface="Calibri" panose="020F0502020204030204" pitchFamily="34" charset="0"/>
                <a:cs typeface="Calibri" panose="020F0502020204030204" pitchFamily="34" charset="0"/>
              </a:rPr>
              <a:t>NEO, quý khách hãy login vào app.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1" name="Curved Connector 30"/>
          <p:cNvCxnSpPr>
            <a:endCxn id="19" idx="1"/>
          </p:cNvCxnSpPr>
          <p:nvPr/>
        </p:nvCxnSpPr>
        <p:spPr>
          <a:xfrm flipV="1">
            <a:off x="2299062" y="3259519"/>
            <a:ext cx="1286610" cy="1205079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9" idx="3"/>
          </p:cNvCxnSpPr>
          <p:nvPr/>
        </p:nvCxnSpPr>
        <p:spPr>
          <a:xfrm flipV="1">
            <a:off x="5328747" y="2075543"/>
            <a:ext cx="1413384" cy="1183976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>
            <a:off x="8483802" y="2075543"/>
            <a:ext cx="1034274" cy="899886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290353" y="4393481"/>
            <a:ext cx="116114" cy="1016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1121" y="3201602"/>
            <a:ext cx="128027" cy="11583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3802" y="2011460"/>
            <a:ext cx="128027" cy="11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urved Connector 74"/>
          <p:cNvCxnSpPr/>
          <p:nvPr/>
        </p:nvCxnSpPr>
        <p:spPr>
          <a:xfrm flipV="1">
            <a:off x="6372514" y="3133508"/>
            <a:ext cx="3270067" cy="972457"/>
          </a:xfrm>
          <a:prstGeom prst="curvedConnector3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/>
          <p:nvPr/>
        </p:nvCxnSpPr>
        <p:spPr>
          <a:xfrm flipV="1">
            <a:off x="3387378" y="2380343"/>
            <a:ext cx="3745732" cy="1886856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062" y="209005"/>
            <a:ext cx="7415348" cy="444138"/>
          </a:xfrm>
        </p:spPr>
        <p:txBody>
          <a:bodyPr>
            <a:normAutofit fontScale="90000"/>
          </a:bodyPr>
          <a:lstStyle/>
          <a:p>
            <a:r>
              <a:rPr lang="vi-VN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HƯỚNG DẪN SỬ DỤNG PHƯƠNG THỨC THANH TOÁN OUT OF BAND (OOB)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885" y="653143"/>
            <a:ext cx="24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I/ Đối với điện thoại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4411" y="5406448"/>
            <a:ext cx="194636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5: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Màn hình hiển thị thông tin về giao dịch bạn muốn giao dịch, hãy </a:t>
            </a:r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bấm xác nhận giao dịch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hoặc </a:t>
            </a:r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hủy giao dịch 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02" y="1251580"/>
            <a:ext cx="1852165" cy="3946654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9" y="1153762"/>
            <a:ext cx="1522765" cy="3113437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040" y="1153762"/>
            <a:ext cx="1515303" cy="3113438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9" name="Rectangle 58"/>
          <p:cNvSpPr/>
          <p:nvPr/>
        </p:nvSpPr>
        <p:spPr>
          <a:xfrm>
            <a:off x="2490779" y="5277939"/>
            <a:ext cx="229889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vi-VN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6.1 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Nếu quý khách bấm xác nhận giao dịch màn hình sẽ hiển thị “ </a:t>
            </a:r>
            <a:r>
              <a:rPr lang="vi-VN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Giao dịch xác thực thành công”,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quý khách  hãy vui lòng quay lại ứng dụng bạn đang thanh toán để hoàn thành giao dịch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87534" y="5406448"/>
            <a:ext cx="223577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6.2 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Nếu quý khách bấm “ Hủy giao dịch” màn hình sẽ hiển thị </a:t>
            </a:r>
            <a:r>
              <a:rPr lang="vi-VN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Giao dịch xác thực đã hủy”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, quý khách vui lòng quay trở lại ứng dụng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để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chọn phương thức xác thực khác nếu muốn tiếp tục giao dịch 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Curved Connector 61"/>
          <p:cNvCxnSpPr/>
          <p:nvPr/>
        </p:nvCxnSpPr>
        <p:spPr>
          <a:xfrm flipV="1">
            <a:off x="2452002" y="4267199"/>
            <a:ext cx="935376" cy="47897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flipV="1">
            <a:off x="2452002" y="4267199"/>
            <a:ext cx="2763392" cy="812801"/>
          </a:xfrm>
          <a:prstGeom prst="curvedConnector3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895029" y="5406448"/>
            <a:ext cx="22250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7.1: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 khi quay lại ứng dụng, Màn hình hiển thị hoàn tất thanh toán tại ứng dụng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402534" y="5406448"/>
            <a:ext cx="2187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7.2: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 khi quay lại ứng dụng, quý khách chọn phương thức xác thực khác nếu muốn tiếp tục giao dịch 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4410" y="1137104"/>
            <a:ext cx="1563552" cy="3135602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3110" y="1137104"/>
            <a:ext cx="1608480" cy="3130096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6765" y="4673599"/>
            <a:ext cx="128027" cy="115834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6629" y="3990850"/>
            <a:ext cx="128027" cy="115834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07278" y="5043146"/>
            <a:ext cx="128027" cy="115834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38386" y="4048048"/>
            <a:ext cx="128027" cy="11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062" y="209005"/>
            <a:ext cx="7415348" cy="444138"/>
          </a:xfrm>
        </p:spPr>
        <p:txBody>
          <a:bodyPr>
            <a:normAutofit fontScale="90000"/>
          </a:bodyPr>
          <a:lstStyle/>
          <a:p>
            <a:r>
              <a:rPr lang="vi-VN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HƯỚNG DẪN SỬ DỤNG </a:t>
            </a:r>
            <a:r>
              <a:rPr lang="vi-VN" sz="20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PHƯƠNG THỨC THANH TOÁN OUT OF BAND (OOB)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884" y="653143"/>
            <a:ext cx="256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II</a:t>
            </a:r>
            <a:r>
              <a:rPr lang="vi-VN" b="1" dirty="0" smtClean="0"/>
              <a:t>/ </a:t>
            </a:r>
            <a:r>
              <a:rPr lang="vi-VN" b="1" dirty="0" smtClean="0"/>
              <a:t>Đối với Máy Tính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292" y="5139148"/>
            <a:ext cx="207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1:</a:t>
            </a:r>
            <a:r>
              <a:rPr lang="vi-VN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Qúy khách lựa chọn sản phẩm cần thanh toán bằng thẻ tín dụng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VPBank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tại Website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6836" y="5139148"/>
            <a:ext cx="2050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2: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Chọn phương thức xác thực </a:t>
            </a:r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Band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2663" y="5139148"/>
            <a:ext cx="2478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3:</a:t>
            </a:r>
            <a:r>
              <a:rPr lang="vi-VN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Khách hàng nhận được thông báo từ VPBank NEO về hãy bấm vào thông báo để xác thực giao dịch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4"/>
          <a:stretch/>
        </p:blipFill>
        <p:spPr>
          <a:xfrm>
            <a:off x="6790629" y="1332301"/>
            <a:ext cx="1741671" cy="34671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28"/>
          <a:stretch/>
        </p:blipFill>
        <p:spPr>
          <a:xfrm>
            <a:off x="9714410" y="1332301"/>
            <a:ext cx="1844095" cy="3497273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" name="Rectangle 28"/>
          <p:cNvSpPr/>
          <p:nvPr/>
        </p:nvSpPr>
        <p:spPr>
          <a:xfrm>
            <a:off x="9303657" y="5139148"/>
            <a:ext cx="25254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4:  </a:t>
            </a:r>
            <a:r>
              <a:rPr lang="vi-VN" sz="1400" dirty="0">
                <a:latin typeface="Calibri" panose="020F0502020204030204" pitchFamily="34" charset="0"/>
                <a:cs typeface="Calibri" panose="020F0502020204030204" pitchFamily="34" charset="0"/>
              </a:rPr>
              <a:t>Sau khi khách hàng  vào thông báo, màn hình sẽ dẫn đến màn hình chính của app </a:t>
            </a:r>
            <a:r>
              <a:rPr lang="vi-V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VPBank </a:t>
            </a:r>
            <a:r>
              <a:rPr lang="vi-VN" sz="1400" dirty="0">
                <a:latin typeface="Calibri" panose="020F0502020204030204" pitchFamily="34" charset="0"/>
                <a:cs typeface="Calibri" panose="020F0502020204030204" pitchFamily="34" charset="0"/>
              </a:rPr>
              <a:t>NEO, quý khách hãy login vào app.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6" name="Curved Connector 35"/>
          <p:cNvCxnSpPr>
            <a:endCxn id="26" idx="1"/>
          </p:cNvCxnSpPr>
          <p:nvPr/>
        </p:nvCxnSpPr>
        <p:spPr>
          <a:xfrm>
            <a:off x="8580798" y="2009094"/>
            <a:ext cx="1133612" cy="1071844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121" y="3201602"/>
            <a:ext cx="128027" cy="11583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3802" y="2011460"/>
            <a:ext cx="128027" cy="1158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b="984"/>
          <a:stretch/>
        </p:blipFill>
        <p:spPr>
          <a:xfrm>
            <a:off x="251990" y="1966648"/>
            <a:ext cx="2673029" cy="2228326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4287" y="1966648"/>
            <a:ext cx="2898821" cy="2228326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333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Curved Connector 72"/>
          <p:cNvCxnSpPr/>
          <p:nvPr/>
        </p:nvCxnSpPr>
        <p:spPr>
          <a:xfrm flipV="1">
            <a:off x="3113230" y="2363509"/>
            <a:ext cx="3745732" cy="1886856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062" y="209005"/>
            <a:ext cx="7415348" cy="444138"/>
          </a:xfrm>
        </p:spPr>
        <p:txBody>
          <a:bodyPr>
            <a:normAutofit fontScale="90000"/>
          </a:bodyPr>
          <a:lstStyle/>
          <a:p>
            <a:r>
              <a:rPr lang="vi-VN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HƯỚNG DẪN SỬ DỤNG PHƯƠNG THỨC THANH TOÁN OUT OF BAND (OOB)</a:t>
            </a:r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884" y="653143"/>
            <a:ext cx="2501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II/ </a:t>
            </a:r>
            <a:r>
              <a:rPr lang="vi-VN" b="1" dirty="0" smtClean="0"/>
              <a:t>Đối </a:t>
            </a:r>
            <a:r>
              <a:rPr lang="vi-VN" b="1" dirty="0" smtClean="0"/>
              <a:t>với máy tính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4411" y="5406448"/>
            <a:ext cx="194636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5: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Màn hình hiển thị thông tin về giao dịch bạn muốn giao dịch, hãy </a:t>
            </a:r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bấm xác nhận giao dịch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hoặc </a:t>
            </a:r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hủy giao dịch 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02" y="1251580"/>
            <a:ext cx="1852165" cy="3946654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9" y="1153762"/>
            <a:ext cx="1522765" cy="3113437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040" y="1153762"/>
            <a:ext cx="1515303" cy="3113438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9" name="Rectangle 58"/>
          <p:cNvSpPr/>
          <p:nvPr/>
        </p:nvSpPr>
        <p:spPr>
          <a:xfrm>
            <a:off x="2490779" y="5277939"/>
            <a:ext cx="229889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vi-VN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6.1 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Nếu quý khách bấm xác nhận giao dịch màn hình sẽ hiển thị “ </a:t>
            </a:r>
            <a:r>
              <a:rPr lang="vi-VN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Giao dịch xác thực thành công”,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quý khách  hãy vui lòng quay lại ứng dụng bạn đang thanh toán để hoàn thành giao dịch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87534" y="5406448"/>
            <a:ext cx="223577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6.2 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Nếu quý khách bấm “ Hủy giao dịch” màn hình sẽ hiển thị </a:t>
            </a:r>
            <a:r>
              <a:rPr lang="vi-VN" sz="11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Giao dịch xác thực đã hủy”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, quý khách vui lòng quay trở lại ứng dụng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để </a:t>
            </a:r>
            <a:r>
              <a:rPr lang="vi-VN" sz="1100" dirty="0">
                <a:latin typeface="Calibri" panose="020F0502020204030204" pitchFamily="34" charset="0"/>
                <a:cs typeface="Calibri" panose="020F0502020204030204" pitchFamily="34" charset="0"/>
              </a:rPr>
              <a:t>chọn phương thức xác thực khác nếu muốn tiếp tục giao dịch 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Curved Connector 61"/>
          <p:cNvCxnSpPr/>
          <p:nvPr/>
        </p:nvCxnSpPr>
        <p:spPr>
          <a:xfrm flipV="1">
            <a:off x="2452002" y="4267199"/>
            <a:ext cx="935376" cy="47897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flipV="1">
            <a:off x="2452002" y="4267199"/>
            <a:ext cx="2763392" cy="812801"/>
          </a:xfrm>
          <a:prstGeom prst="curvedConnector3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895029" y="5406448"/>
            <a:ext cx="22250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7.1: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 khi quay lại ứng dụng, Màn hình hiển thị hoàn tất thanh toán tại website 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14410" y="5355525"/>
            <a:ext cx="2187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 7.2: </a:t>
            </a:r>
            <a:r>
              <a:rPr lang="vi-VN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Sau khi quay lại ứng dụng, quý khách chọn phương thức xác thực khác nếu muốn tiếp tục giao dịch 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6765" y="4673599"/>
            <a:ext cx="128027" cy="115834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5802" y="3839950"/>
            <a:ext cx="128027" cy="115834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7278" y="5043146"/>
            <a:ext cx="128027" cy="115834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8386" y="4048048"/>
            <a:ext cx="128027" cy="1158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3567" y="1251580"/>
            <a:ext cx="2388095" cy="1973327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2534" y="1223893"/>
            <a:ext cx="2679953" cy="2157936"/>
          </a:xfrm>
          <a:prstGeom prst="rect">
            <a:avLst/>
          </a:prstGeom>
        </p:spPr>
      </p:pic>
      <p:cxnSp>
        <p:nvCxnSpPr>
          <p:cNvPr id="7" name="Curved Connector 6"/>
          <p:cNvCxnSpPr>
            <a:stCxn id="81" idx="1"/>
            <a:endCxn id="5" idx="2"/>
          </p:cNvCxnSpPr>
          <p:nvPr/>
        </p:nvCxnSpPr>
        <p:spPr>
          <a:xfrm rot="10800000" flipH="1">
            <a:off x="6438385" y="3381829"/>
            <a:ext cx="4304125" cy="724136"/>
          </a:xfrm>
          <a:prstGeom prst="curvedConnector4">
            <a:avLst>
              <a:gd name="adj1" fmla="val 46621"/>
              <a:gd name="adj2" fmla="val 53999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7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569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HƯỚNG DẪN SỬ DỤNG PHƯƠNG THỨC THANH TOÁN OUT OF BAND (OOB)</vt:lpstr>
      <vt:lpstr>HƯỚNG DẪN SỬ DỤNG PHƯƠNG THỨC THANH TOÁN OUT OF BAND (OOB)</vt:lpstr>
      <vt:lpstr>HƯỚNG DẪN SỬ DỤNG PHƯƠNG THỨC THANH TOÁN OUT OF BAND (OOB)</vt:lpstr>
      <vt:lpstr>HƯỚNG DẪN SỬ DỤNG PHƯƠNG THỨC THANH TOÁN OUT OF BAND (OOB)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SỬ DỤNG OOB</dc:title>
  <dc:creator>Tra Nguyen Thi My (TPC - TT.VH&amp;PTKD)</dc:creator>
  <cp:lastModifiedBy>Tra Nguyen Thi My (TPC - TT.VH&amp;PTKD)</cp:lastModifiedBy>
  <cp:revision>17</cp:revision>
  <dcterms:created xsi:type="dcterms:W3CDTF">2024-01-18T02:02:31Z</dcterms:created>
  <dcterms:modified xsi:type="dcterms:W3CDTF">2024-01-26T09:38:26Z</dcterms:modified>
</cp:coreProperties>
</file>